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equal size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Sheet1!$A$2:$A$122</c:f>
              <c:numCache>
                <c:formatCode>0.00E+00</c:formatCode>
                <c:ptCount val="12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</c:numCache>
            </c:numRef>
          </c:xVal>
          <c:yVal>
            <c:numRef>
              <c:f>Sheet1!$B$2:$B$122</c:f>
              <c:numCache>
                <c:formatCode>0.00E+00</c:formatCode>
                <c:ptCount val="121"/>
                <c:pt idx="0">
                  <c:v>1.1999999654289999</c:v>
                </c:pt>
                <c:pt idx="1">
                  <c:v>1.199999964928</c:v>
                </c:pt>
                <c:pt idx="2">
                  <c:v>1.1999999644120001</c:v>
                </c:pt>
                <c:pt idx="3">
                  <c:v>1.1999999638809999</c:v>
                </c:pt>
                <c:pt idx="4">
                  <c:v>1.1999999633330001</c:v>
                </c:pt>
                <c:pt idx="5">
                  <c:v>1.1999999627689999</c:v>
                </c:pt>
                <c:pt idx="6">
                  <c:v>1.199999962188</c:v>
                </c:pt>
                <c:pt idx="7">
                  <c:v>1.1999999615870001</c:v>
                </c:pt>
                <c:pt idx="8">
                  <c:v>1.1999999609680001</c:v>
                </c:pt>
                <c:pt idx="9">
                  <c:v>1.199999960328</c:v>
                </c:pt>
                <c:pt idx="10">
                  <c:v>1.1999999596669999</c:v>
                </c:pt>
                <c:pt idx="11">
                  <c:v>1.1999999589829999</c:v>
                </c:pt>
                <c:pt idx="12">
                  <c:v>1.1999999582759999</c:v>
                </c:pt>
                <c:pt idx="13">
                  <c:v>1.1999999575439999</c:v>
                </c:pt>
                <c:pt idx="14">
                  <c:v>1.199999956786</c:v>
                </c:pt>
                <c:pt idx="15">
                  <c:v>1.1999999560000001</c:v>
                </c:pt>
                <c:pt idx="16">
                  <c:v>1.199999955185</c:v>
                </c:pt>
                <c:pt idx="17">
                  <c:v>1.19999995434</c:v>
                </c:pt>
                <c:pt idx="18">
                  <c:v>1.1999999534620001</c:v>
                </c:pt>
                <c:pt idx="19">
                  <c:v>1.1999999525489999</c:v>
                </c:pt>
                <c:pt idx="20">
                  <c:v>1.1999999515999999</c:v>
                </c:pt>
                <c:pt idx="21">
                  <c:v>1.199999950612</c:v>
                </c:pt>
                <c:pt idx="22">
                  <c:v>1.199999949583</c:v>
                </c:pt>
                <c:pt idx="23">
                  <c:v>1.199999948511</c:v>
                </c:pt>
                <c:pt idx="24">
                  <c:v>1.1999999473909999</c:v>
                </c:pt>
                <c:pt idx="25">
                  <c:v>1.1999999462219999</c:v>
                </c:pt>
                <c:pt idx="26">
                  <c:v>1.1999999450000001</c:v>
                </c:pt>
                <c:pt idx="27">
                  <c:v>1.1999999437210001</c:v>
                </c:pt>
                <c:pt idx="28">
                  <c:v>1.1999999423809999</c:v>
                </c:pt>
                <c:pt idx="29">
                  <c:v>1.199999940976</c:v>
                </c:pt>
                <c:pt idx="30">
                  <c:v>1.1999999395000001</c:v>
                </c:pt>
                <c:pt idx="31">
                  <c:v>1.1999999379490001</c:v>
                </c:pt>
                <c:pt idx="32">
                  <c:v>1.1999999363160001</c:v>
                </c:pt>
                <c:pt idx="33">
                  <c:v>1.1999999345950001</c:v>
                </c:pt>
                <c:pt idx="34">
                  <c:v>1.199999932778</c:v>
                </c:pt>
                <c:pt idx="35">
                  <c:v>1.199999930857</c:v>
                </c:pt>
                <c:pt idx="36">
                  <c:v>1.199999928824</c:v>
                </c:pt>
                <c:pt idx="37">
                  <c:v>1.1999999266670001</c:v>
                </c:pt>
                <c:pt idx="38">
                  <c:v>1.1999999243749999</c:v>
                </c:pt>
                <c:pt idx="39">
                  <c:v>1.1999999219349999</c:v>
                </c:pt>
                <c:pt idx="40">
                  <c:v>1.199999919333</c:v>
                </c:pt>
                <c:pt idx="41">
                  <c:v>1.1999999165519999</c:v>
                </c:pt>
                <c:pt idx="42">
                  <c:v>1.199999913571</c:v>
                </c:pt>
                <c:pt idx="43">
                  <c:v>1.1999999103700001</c:v>
                </c:pt>
                <c:pt idx="44">
                  <c:v>1.1999999069230001</c:v>
                </c:pt>
                <c:pt idx="45">
                  <c:v>1.1999999031999999</c:v>
                </c:pt>
                <c:pt idx="46">
                  <c:v>1.199999899167</c:v>
                </c:pt>
                <c:pt idx="47">
                  <c:v>1.199999894783</c:v>
                </c:pt>
                <c:pt idx="48">
                  <c:v>1.19999989</c:v>
                </c:pt>
                <c:pt idx="49">
                  <c:v>1.1999998847619999</c:v>
                </c:pt>
                <c:pt idx="50">
                  <c:v>1.1999998789999999</c:v>
                </c:pt>
                <c:pt idx="51">
                  <c:v>1.198944308485</c:v>
                </c:pt>
                <c:pt idx="52">
                  <c:v>1.1954991517969999</c:v>
                </c:pt>
                <c:pt idx="53">
                  <c:v>1.1890595906520001</c:v>
                </c:pt>
                <c:pt idx="54">
                  <c:v>1.178563908958</c:v>
                </c:pt>
                <c:pt idx="55">
                  <c:v>1.161803320847</c:v>
                </c:pt>
                <c:pt idx="56">
                  <c:v>1.1321173434189999</c:v>
                </c:pt>
                <c:pt idx="57">
                  <c:v>4.4019452235100003E-2</c:v>
                </c:pt>
                <c:pt idx="58">
                  <c:v>2.7085081670680002E-2</c:v>
                </c:pt>
                <c:pt idx="59">
                  <c:v>1.8761047669839999E-2</c:v>
                </c:pt>
                <c:pt idx="60">
                  <c:v>1.339752770054E-2</c:v>
                </c:pt>
                <c:pt idx="61">
                  <c:v>9.6257596612009996E-3</c:v>
                </c:pt>
                <c:pt idx="62">
                  <c:v>6.8629676876350004E-3</c:v>
                </c:pt>
                <c:pt idx="63">
                  <c:v>4.8002076003060001E-3</c:v>
                </c:pt>
                <c:pt idx="64">
                  <c:v>3.2521006458069998E-3</c:v>
                </c:pt>
                <c:pt idx="65">
                  <c:v>2.0980461588620001E-3</c:v>
                </c:pt>
                <c:pt idx="66">
                  <c:v>1.254959353283E-3</c:v>
                </c:pt>
                <c:pt idx="67">
                  <c:v>6.6309346209430001E-4</c:v>
                </c:pt>
                <c:pt idx="68">
                  <c:v>2.7802608850649999E-4</c:v>
                </c:pt>
                <c:pt idx="69">
                  <c:v>6.5832716762770002E-5</c:v>
                </c:pt>
                <c:pt idx="70">
                  <c:v>3.024999406963E-8</c:v>
                </c:pt>
                <c:pt idx="71">
                  <c:v>2.8809524620540002E-8</c:v>
                </c:pt>
                <c:pt idx="72">
                  <c:v>2.7499999944620001E-8</c:v>
                </c:pt>
                <c:pt idx="73">
                  <c:v>2.6304348626190001E-8</c:v>
                </c:pt>
                <c:pt idx="74">
                  <c:v>2.5208333153439999E-8</c:v>
                </c:pt>
                <c:pt idx="75">
                  <c:v>2.4200000623980001E-8</c:v>
                </c:pt>
                <c:pt idx="76">
                  <c:v>2.326923132697E-8</c:v>
                </c:pt>
                <c:pt idx="77">
                  <c:v>2.2407407909669999E-8</c:v>
                </c:pt>
                <c:pt idx="78">
                  <c:v>2.1607143312609998E-8</c:v>
                </c:pt>
                <c:pt idx="79">
                  <c:v>2.086206938119E-8</c:v>
                </c:pt>
                <c:pt idx="80">
                  <c:v>2.01666670482E-8</c:v>
                </c:pt>
                <c:pt idx="81">
                  <c:v>1.9516129384199999E-8</c:v>
                </c:pt>
                <c:pt idx="82">
                  <c:v>1.8906250326009999E-8</c:v>
                </c:pt>
                <c:pt idx="83">
                  <c:v>1.833333363634E-8</c:v>
                </c:pt>
                <c:pt idx="84">
                  <c:v>1.7794117929389998E-8</c:v>
                </c:pt>
                <c:pt idx="85">
                  <c:v>1.7285714549200001E-8</c:v>
                </c:pt>
                <c:pt idx="86">
                  <c:v>1.6805555801619999E-8</c:v>
                </c:pt>
                <c:pt idx="87">
                  <c:v>1.63513515811E-8</c:v>
                </c:pt>
                <c:pt idx="88">
                  <c:v>1.5921052845810001E-8</c:v>
                </c:pt>
                <c:pt idx="89">
                  <c:v>1.551282071213E-8</c:v>
                </c:pt>
                <c:pt idx="90">
                  <c:v>1.5125000184780001E-8</c:v>
                </c:pt>
                <c:pt idx="91">
                  <c:v>1.4756097731459999E-8</c:v>
                </c:pt>
                <c:pt idx="92">
                  <c:v>1.440476206106E-8</c:v>
                </c:pt>
                <c:pt idx="93">
                  <c:v>1.406976758396E-8</c:v>
                </c:pt>
                <c:pt idx="94">
                  <c:v>1.375000012782E-8</c:v>
                </c:pt>
                <c:pt idx="95">
                  <c:v>1.34444445578E-8</c:v>
                </c:pt>
                <c:pt idx="96">
                  <c:v>1.315217401172E-8</c:v>
                </c:pt>
                <c:pt idx="97">
                  <c:v>1.287234050924E-8</c:v>
                </c:pt>
                <c:pt idx="98">
                  <c:v>1.26041667351E-8</c:v>
                </c:pt>
                <c:pt idx="99">
                  <c:v>1.23469389405E-8</c:v>
                </c:pt>
                <c:pt idx="100">
                  <c:v>1.210000006547E-8</c:v>
                </c:pt>
                <c:pt idx="101">
                  <c:v>1.1862745256390001E-8</c:v>
                </c:pt>
                <c:pt idx="102">
                  <c:v>1.1634615540009999E-8</c:v>
                </c:pt>
                <c:pt idx="103">
                  <c:v>1.141509449225E-8</c:v>
                </c:pt>
                <c:pt idx="104">
                  <c:v>1.120370385375E-8</c:v>
                </c:pt>
                <c:pt idx="105">
                  <c:v>1.100000014762E-8</c:v>
                </c:pt>
                <c:pt idx="106">
                  <c:v>1.0803571573920001E-8</c:v>
                </c:pt>
                <c:pt idx="107">
                  <c:v>1.061403523091E-8</c:v>
                </c:pt>
                <c:pt idx="108">
                  <c:v>1.0431034623920001E-8</c:v>
                </c:pt>
                <c:pt idx="109">
                  <c:v>1.025423742736E-8</c:v>
                </c:pt>
                <c:pt idx="110">
                  <c:v>1.008333347072E-8</c:v>
                </c:pt>
                <c:pt idx="111">
                  <c:v>9.9180329225109995E-9</c:v>
                </c:pt>
                <c:pt idx="112">
                  <c:v>9.7580646500670003E-9</c:v>
                </c:pt>
                <c:pt idx="113">
                  <c:v>9.6031747354890008E-9</c:v>
                </c:pt>
                <c:pt idx="114">
                  <c:v>9.4531251307479996E-9</c:v>
                </c:pt>
                <c:pt idx="115">
                  <c:v>9.3076924369240001E-9</c:v>
                </c:pt>
                <c:pt idx="116">
                  <c:v>9.1666667944260004E-9</c:v>
                </c:pt>
                <c:pt idx="117">
                  <c:v>9.0298508725949993E-9</c:v>
                </c:pt>
                <c:pt idx="118">
                  <c:v>8.8970589484570004E-9</c:v>
                </c:pt>
                <c:pt idx="119">
                  <c:v>8.7681160655870003E-9</c:v>
                </c:pt>
                <c:pt idx="120">
                  <c:v>8.6428572650720001E-9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equal beta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Sheet1!$A$2:$A$122</c:f>
              <c:numCache>
                <c:formatCode>0.00E+00</c:formatCode>
                <c:ptCount val="12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</c:numCache>
            </c:numRef>
          </c:xVal>
          <c:yVal>
            <c:numRef>
              <c:f>Sheet1!$C$2:$C$122</c:f>
              <c:numCache>
                <c:formatCode>0.00E+00</c:formatCode>
                <c:ptCount val="121"/>
                <c:pt idx="0">
                  <c:v>1.1999999913570001</c:v>
                </c:pt>
                <c:pt idx="1">
                  <c:v>1.1999999912320001</c:v>
                </c:pt>
                <c:pt idx="2">
                  <c:v>1.1999999911029999</c:v>
                </c:pt>
                <c:pt idx="3">
                  <c:v>1.1999999909700001</c:v>
                </c:pt>
                <c:pt idx="4">
                  <c:v>1.1999999908329999</c:v>
                </c:pt>
                <c:pt idx="5">
                  <c:v>1.199999990692</c:v>
                </c:pt>
                <c:pt idx="6">
                  <c:v>1.199999990547</c:v>
                </c:pt>
                <c:pt idx="7">
                  <c:v>1.199999990397</c:v>
                </c:pt>
                <c:pt idx="8">
                  <c:v>1.199999990242</c:v>
                </c:pt>
                <c:pt idx="9">
                  <c:v>1.199999990082</c:v>
                </c:pt>
                <c:pt idx="10">
                  <c:v>1.199999989917</c:v>
                </c:pt>
                <c:pt idx="11">
                  <c:v>1.1999999897460001</c:v>
                </c:pt>
                <c:pt idx="12">
                  <c:v>1.1999999895689999</c:v>
                </c:pt>
                <c:pt idx="13">
                  <c:v>1.1999999893860001</c:v>
                </c:pt>
                <c:pt idx="14">
                  <c:v>1.199999989196</c:v>
                </c:pt>
                <c:pt idx="15">
                  <c:v>1.1999999889999999</c:v>
                </c:pt>
                <c:pt idx="16">
                  <c:v>1.199999988796</c:v>
                </c:pt>
                <c:pt idx="17">
                  <c:v>1.1999999885849999</c:v>
                </c:pt>
                <c:pt idx="18">
                  <c:v>1.1999999883650001</c:v>
                </c:pt>
                <c:pt idx="19">
                  <c:v>1.199999988137</c:v>
                </c:pt>
                <c:pt idx="20">
                  <c:v>1.1999999879000001</c:v>
                </c:pt>
                <c:pt idx="21">
                  <c:v>1.1999999876530001</c:v>
                </c:pt>
                <c:pt idx="22">
                  <c:v>1.1999999873959999</c:v>
                </c:pt>
                <c:pt idx="23">
                  <c:v>1.199999987128</c:v>
                </c:pt>
                <c:pt idx="24">
                  <c:v>1.199999986848</c:v>
                </c:pt>
                <c:pt idx="25">
                  <c:v>1.199999986556</c:v>
                </c:pt>
                <c:pt idx="26">
                  <c:v>1.1999999862499999</c:v>
                </c:pt>
                <c:pt idx="27">
                  <c:v>1.1999999859299999</c:v>
                </c:pt>
                <c:pt idx="28">
                  <c:v>1.1999999855950001</c:v>
                </c:pt>
                <c:pt idx="29">
                  <c:v>1.199999985244</c:v>
                </c:pt>
                <c:pt idx="30">
                  <c:v>1.199999984875</c:v>
                </c:pt>
                <c:pt idx="31">
                  <c:v>1.199999984487</c:v>
                </c:pt>
                <c:pt idx="32">
                  <c:v>1.1999999840790001</c:v>
                </c:pt>
                <c:pt idx="33">
                  <c:v>1.1999999836490001</c:v>
                </c:pt>
                <c:pt idx="34">
                  <c:v>1.199999983194</c:v>
                </c:pt>
                <c:pt idx="35">
                  <c:v>1.199999982714</c:v>
                </c:pt>
                <c:pt idx="36">
                  <c:v>1.1999999822059999</c:v>
                </c:pt>
                <c:pt idx="37">
                  <c:v>1.1999999816669999</c:v>
                </c:pt>
                <c:pt idx="38">
                  <c:v>1.1999999810940001</c:v>
                </c:pt>
                <c:pt idx="39">
                  <c:v>1.199999980484</c:v>
                </c:pt>
                <c:pt idx="40">
                  <c:v>1.1999999798330001</c:v>
                </c:pt>
                <c:pt idx="41">
                  <c:v>1.1999999791380001</c:v>
                </c:pt>
                <c:pt idx="42">
                  <c:v>1.199999978393</c:v>
                </c:pt>
                <c:pt idx="43">
                  <c:v>1.1999999775929999</c:v>
                </c:pt>
                <c:pt idx="44">
                  <c:v>1.1999999767309999</c:v>
                </c:pt>
                <c:pt idx="45">
                  <c:v>1.1999999758</c:v>
                </c:pt>
                <c:pt idx="46">
                  <c:v>1.199999974792</c:v>
                </c:pt>
                <c:pt idx="47">
                  <c:v>1.1999999736960001</c:v>
                </c:pt>
                <c:pt idx="48">
                  <c:v>1.1999999724999999</c:v>
                </c:pt>
                <c:pt idx="49">
                  <c:v>1.19999997119</c:v>
                </c:pt>
                <c:pt idx="50">
                  <c:v>1.1999999697499999</c:v>
                </c:pt>
                <c:pt idx="51">
                  <c:v>1.1997366277399999</c:v>
                </c:pt>
                <c:pt idx="52">
                  <c:v>1.198885404456</c:v>
                </c:pt>
                <c:pt idx="53">
                  <c:v>1.1973319693460001</c:v>
                </c:pt>
                <c:pt idx="54">
                  <c:v>1.1949192952000001</c:v>
                </c:pt>
                <c:pt idx="55">
                  <c:v>1.1914213142250001</c:v>
                </c:pt>
                <c:pt idx="56">
                  <c:v>1.186491060064</c:v>
                </c:pt>
                <c:pt idx="57">
                  <c:v>1.17954445994</c:v>
                </c:pt>
                <c:pt idx="58">
                  <c:v>1.169442655263</c:v>
                </c:pt>
                <c:pt idx="59">
                  <c:v>1.1532454656</c:v>
                </c:pt>
                <c:pt idx="60">
                  <c:v>1.1005731172640001</c:v>
                </c:pt>
                <c:pt idx="61">
                  <c:v>4.6754517441959999E-2</c:v>
                </c:pt>
                <c:pt idx="62">
                  <c:v>3.0557343329389999E-2</c:v>
                </c:pt>
                <c:pt idx="63">
                  <c:v>2.0455541610819999E-2</c:v>
                </c:pt>
                <c:pt idx="64">
                  <c:v>1.3508940193929999E-2</c:v>
                </c:pt>
                <c:pt idx="65">
                  <c:v>8.5786858362509998E-3</c:v>
                </c:pt>
                <c:pt idx="66">
                  <c:v>5.080704818772E-3</c:v>
                </c:pt>
                <c:pt idx="67">
                  <c:v>2.668030623584E-3</c:v>
                </c:pt>
                <c:pt idx="68">
                  <c:v>1.114595534663E-3</c:v>
                </c:pt>
                <c:pt idx="69">
                  <c:v>2.6337225964970001E-4</c:v>
                </c:pt>
                <c:pt idx="70">
                  <c:v>3.0248145885550001E-8</c:v>
                </c:pt>
                <c:pt idx="71">
                  <c:v>2.8809460122989999E-8</c:v>
                </c:pt>
                <c:pt idx="72">
                  <c:v>2.7500000917790001E-8</c:v>
                </c:pt>
                <c:pt idx="73">
                  <c:v>2.6304348625889999E-8</c:v>
                </c:pt>
                <c:pt idx="74">
                  <c:v>2.5208334035909999E-8</c:v>
                </c:pt>
                <c:pt idx="75">
                  <c:v>2.4200000621359999E-8</c:v>
                </c:pt>
                <c:pt idx="76">
                  <c:v>2.3269231321710001E-8</c:v>
                </c:pt>
                <c:pt idx="77">
                  <c:v>2.240740790047E-8</c:v>
                </c:pt>
                <c:pt idx="78">
                  <c:v>2.1607143297990001E-8</c:v>
                </c:pt>
                <c:pt idx="79">
                  <c:v>2.086206935957E-8</c:v>
                </c:pt>
                <c:pt idx="80">
                  <c:v>2.0166667017949999E-8</c:v>
                </c:pt>
                <c:pt idx="81">
                  <c:v>1.9516129343669999E-8</c:v>
                </c:pt>
                <c:pt idx="82">
                  <c:v>1.890625027354E-8</c:v>
                </c:pt>
                <c:pt idx="83">
                  <c:v>1.8333333570300001E-8</c:v>
                </c:pt>
                <c:pt idx="84">
                  <c:v>1.7794117848189999E-8</c:v>
                </c:pt>
                <c:pt idx="85">
                  <c:v>1.7285714451280002E-8</c:v>
                </c:pt>
                <c:pt idx="86">
                  <c:v>1.6805555685489999E-8</c:v>
                </c:pt>
                <c:pt idx="87">
                  <c:v>1.6351351445280001E-8</c:v>
                </c:pt>
                <c:pt idx="88">
                  <c:v>1.5921052688909999E-8</c:v>
                </c:pt>
                <c:pt idx="89">
                  <c:v>1.5512820532790001E-8</c:v>
                </c:pt>
                <c:pt idx="90">
                  <c:v>1.5125000214630001E-8</c:v>
                </c:pt>
                <c:pt idx="91">
                  <c:v>1.475609776766E-8</c:v>
                </c:pt>
                <c:pt idx="92">
                  <c:v>1.440476210432E-8</c:v>
                </c:pt>
                <c:pt idx="93">
                  <c:v>1.4069767634980001E-8</c:v>
                </c:pt>
                <c:pt idx="94">
                  <c:v>1.3750000187279999E-8</c:v>
                </c:pt>
                <c:pt idx="95">
                  <c:v>1.344444462641E-8</c:v>
                </c:pt>
                <c:pt idx="96">
                  <c:v>1.315217409016E-8</c:v>
                </c:pt>
                <c:pt idx="97">
                  <c:v>1.287234059818E-8</c:v>
                </c:pt>
                <c:pt idx="98">
                  <c:v>1.260416683519E-8</c:v>
                </c:pt>
                <c:pt idx="99">
                  <c:v>1.23469389402E-8</c:v>
                </c:pt>
                <c:pt idx="100">
                  <c:v>1.21000001611E-8</c:v>
                </c:pt>
                <c:pt idx="101">
                  <c:v>1.1862745255770001E-8</c:v>
                </c:pt>
                <c:pt idx="102">
                  <c:v>1.163461553916E-8</c:v>
                </c:pt>
                <c:pt idx="103">
                  <c:v>1.1415094491139999E-8</c:v>
                </c:pt>
                <c:pt idx="104">
                  <c:v>1.120370385232E-8</c:v>
                </c:pt>
                <c:pt idx="105">
                  <c:v>1.100000014582E-8</c:v>
                </c:pt>
                <c:pt idx="106">
                  <c:v>1.0803571571689999E-8</c:v>
                </c:pt>
                <c:pt idx="107">
                  <c:v>1.061403522821E-8</c:v>
                </c:pt>
                <c:pt idx="108">
                  <c:v>1.043103462068E-8</c:v>
                </c:pt>
                <c:pt idx="109">
                  <c:v>1.0254237423529999E-8</c:v>
                </c:pt>
                <c:pt idx="110">
                  <c:v>1.008333346623E-8</c:v>
                </c:pt>
                <c:pt idx="111">
                  <c:v>9.9180329173159992E-9</c:v>
                </c:pt>
                <c:pt idx="112">
                  <c:v>9.7580646441050001E-9</c:v>
                </c:pt>
                <c:pt idx="113">
                  <c:v>9.6031747287029996E-9</c:v>
                </c:pt>
                <c:pt idx="114">
                  <c:v>9.4531251230809998E-9</c:v>
                </c:pt>
                <c:pt idx="115">
                  <c:v>9.3076924283179998E-9</c:v>
                </c:pt>
                <c:pt idx="116">
                  <c:v>9.1666667848260003E-9</c:v>
                </c:pt>
                <c:pt idx="117">
                  <c:v>9.0298508619440001E-9</c:v>
                </c:pt>
                <c:pt idx="118">
                  <c:v>8.8970589367010004E-9</c:v>
                </c:pt>
                <c:pt idx="119">
                  <c:v>8.7681160526719994E-9</c:v>
                </c:pt>
                <c:pt idx="120">
                  <c:v>8.6428572509430008E-9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6372408"/>
        <c:axId val="666369272"/>
      </c:scatterChart>
      <c:valAx>
        <c:axId val="666372408"/>
        <c:scaling>
          <c:orientation val="minMax"/>
          <c:max val="1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V</a:t>
                </a:r>
                <a:r>
                  <a:rPr lang="en-US" sz="1000" b="0" i="0" u="none" strike="noStrike" baseline="-25000">
                    <a:effectLst/>
                  </a:rPr>
                  <a:t>in</a:t>
                </a:r>
                <a:endParaRPr lang="en-US" sz="9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369272"/>
        <c:crosses val="autoZero"/>
        <c:crossBetween val="midCat"/>
      </c:valAx>
      <c:valAx>
        <c:axId val="666369272"/>
        <c:scaling>
          <c:orientation val="minMax"/>
          <c:max val="1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>
                    <a:effectLst/>
                  </a:rPr>
                  <a:t>V</a:t>
                </a:r>
                <a:r>
                  <a:rPr lang="en-US" sz="1000" b="0" i="0" u="none" strike="noStrike" baseline="-25000">
                    <a:effectLst/>
                  </a:rPr>
                  <a:t>out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6372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CMOS inverter and static characteristics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3: Logic Gates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curve and logic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Transfer curve can be used to establish logic levels.</a:t>
            </a:r>
          </a:p>
          <a:p>
            <a:r>
              <a:rPr lang="en-US" dirty="0" smtClean="0"/>
              <a:t>Separate input and output levels:</a:t>
            </a:r>
          </a:p>
          <a:p>
            <a:pPr lvl="1"/>
            <a:r>
              <a:rPr lang="en-US" dirty="0" smtClean="0"/>
              <a:t>Input low V</a:t>
            </a:r>
            <a:r>
              <a:rPr lang="en-US" baseline="-25000" dirty="0" smtClean="0"/>
              <a:t>IL</a:t>
            </a:r>
            <a:r>
              <a:rPr lang="en-US" dirty="0" smtClean="0"/>
              <a:t>, output low V</a:t>
            </a:r>
            <a:r>
              <a:rPr lang="en-US" baseline="-25000" dirty="0" smtClean="0"/>
              <a:t>OL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Input high V</a:t>
            </a:r>
            <a:r>
              <a:rPr lang="en-US" baseline="-25000" dirty="0" smtClean="0"/>
              <a:t>IH</a:t>
            </a:r>
            <a:r>
              <a:rPr lang="en-US" dirty="0" smtClean="0"/>
              <a:t>, output high V</a:t>
            </a:r>
            <a:r>
              <a:rPr lang="en-US" baseline="-25000" dirty="0" smtClean="0"/>
              <a:t>OH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Commonly used criteria: slope = -1 points.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565465" y="5210735"/>
            <a:ext cx="3352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556500" y="2247900"/>
            <a:ext cx="0" cy="2971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22571" y="2030917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10845001" y="533400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371668" y="5210735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27900" y="2549057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06157" y="2528374"/>
            <a:ext cx="51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OH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7010196" y="4855060"/>
            <a:ext cx="47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OL</a:t>
            </a:r>
            <a:endParaRPr lang="en-US" baseline="-25000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7451165" y="53340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10490200" y="53340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977841" y="2487168"/>
            <a:ext cx="643483" cy="493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547100" y="2400249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slope = -1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9763794" y="4897810"/>
            <a:ext cx="643483" cy="493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048899" y="4536065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slope = -1</a:t>
            </a:r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9842501" y="4845206"/>
            <a:ext cx="564776" cy="365530"/>
          </a:xfrm>
          <a:custGeom>
            <a:avLst/>
            <a:gdLst>
              <a:gd name="connsiteX0" fmla="*/ 0 w 475129"/>
              <a:gd name="connsiteY0" fmla="*/ 0 h 224117"/>
              <a:gd name="connsiteX1" fmla="*/ 179294 w 475129"/>
              <a:gd name="connsiteY1" fmla="*/ 161364 h 224117"/>
              <a:gd name="connsiteX2" fmla="*/ 475129 w 475129"/>
              <a:gd name="connsiteY2" fmla="*/ 224117 h 22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5129" h="224117">
                <a:moveTo>
                  <a:pt x="0" y="0"/>
                </a:moveTo>
                <a:cubicBezTo>
                  <a:pt x="50053" y="62005"/>
                  <a:pt x="100106" y="124011"/>
                  <a:pt x="179294" y="161364"/>
                </a:cubicBezTo>
                <a:cubicBezTo>
                  <a:pt x="258482" y="198717"/>
                  <a:pt x="366805" y="211417"/>
                  <a:pt x="475129" y="224117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8327465" y="2733723"/>
            <a:ext cx="1515035" cy="21114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299583" y="2409214"/>
            <a:ext cx="0" cy="281048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0085535" y="4610100"/>
            <a:ext cx="0" cy="60063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7605053" y="5062817"/>
            <a:ext cx="2638352" cy="3674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7556500" y="2707296"/>
            <a:ext cx="2207294" cy="18374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7556500" y="2540092"/>
            <a:ext cx="932329" cy="456361"/>
          </a:xfrm>
          <a:custGeom>
            <a:avLst/>
            <a:gdLst>
              <a:gd name="connsiteX0" fmla="*/ 0 w 932329"/>
              <a:gd name="connsiteY0" fmla="*/ 8126 h 456361"/>
              <a:gd name="connsiteX1" fmla="*/ 313765 w 932329"/>
              <a:gd name="connsiteY1" fmla="*/ 17090 h 456361"/>
              <a:gd name="connsiteX2" fmla="*/ 690282 w 932329"/>
              <a:gd name="connsiteY2" fmla="*/ 160526 h 456361"/>
              <a:gd name="connsiteX3" fmla="*/ 869576 w 932329"/>
              <a:gd name="connsiteY3" fmla="*/ 321890 h 456361"/>
              <a:gd name="connsiteX4" fmla="*/ 932329 w 932329"/>
              <a:gd name="connsiteY4" fmla="*/ 456361 h 456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2329" h="456361">
                <a:moveTo>
                  <a:pt x="0" y="8126"/>
                </a:moveTo>
                <a:cubicBezTo>
                  <a:pt x="99359" y="-92"/>
                  <a:pt x="198718" y="-8310"/>
                  <a:pt x="313765" y="17090"/>
                </a:cubicBezTo>
                <a:cubicBezTo>
                  <a:pt x="428812" y="42490"/>
                  <a:pt x="597647" y="109726"/>
                  <a:pt x="690282" y="160526"/>
                </a:cubicBezTo>
                <a:cubicBezTo>
                  <a:pt x="782917" y="211326"/>
                  <a:pt x="829235" y="272584"/>
                  <a:pt x="869576" y="321890"/>
                </a:cubicBezTo>
                <a:cubicBezTo>
                  <a:pt x="909917" y="371196"/>
                  <a:pt x="921123" y="413778"/>
                  <a:pt x="932329" y="456361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120783" y="52243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/>
              <a:t>I</a:t>
            </a:r>
            <a:r>
              <a:rPr lang="en-US" baseline="-25000" dirty="0" smtClean="0"/>
              <a:t>L</a:t>
            </a:r>
            <a:endParaRPr lang="en-US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9903607" y="5210600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/>
              <a:t>I</a:t>
            </a:r>
            <a:r>
              <a:rPr lang="en-US" baseline="-25000" dirty="0" smtClean="0"/>
              <a:t>H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1375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level compatibility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We require that output logic levels be compatible with input levels:</a:t>
                </a:r>
              </a:p>
              <a:p>
                <a:pPr lvl="1"/>
                <a:r>
                  <a:rPr lang="en-US" dirty="0"/>
                  <a:t>V</a:t>
                </a:r>
                <a:r>
                  <a:rPr lang="en-US" baseline="-25000" dirty="0"/>
                  <a:t>OH</a:t>
                </a:r>
                <a:r>
                  <a:rPr lang="en-US" dirty="0"/>
                  <a:t> &gt; V</a:t>
                </a:r>
                <a:r>
                  <a:rPr lang="en-US" baseline="-25000" dirty="0"/>
                  <a:t>IH</a:t>
                </a:r>
              </a:p>
              <a:p>
                <a:pPr lvl="1"/>
                <a:r>
                  <a:rPr lang="en-US" dirty="0"/>
                  <a:t>V</a:t>
                </a:r>
                <a:r>
                  <a:rPr lang="en-US" baseline="-25000" dirty="0"/>
                  <a:t>OL</a:t>
                </a:r>
                <a:r>
                  <a:rPr lang="en-US" dirty="0"/>
                  <a:t> &lt; </a:t>
                </a:r>
                <a:r>
                  <a:rPr lang="en-US" dirty="0" smtClean="0"/>
                  <a:t>V</a:t>
                </a:r>
                <a:r>
                  <a:rPr lang="en-US" baseline="-25000" dirty="0" smtClean="0"/>
                  <a:t>IL</a:t>
                </a:r>
                <a:endParaRPr lang="en-US" dirty="0" smtClean="0"/>
              </a:p>
              <a:p>
                <a:r>
                  <a:rPr lang="en-US" dirty="0" smtClean="0"/>
                  <a:t>Ensuring compatibility allows gates to restore logic levels.</a:t>
                </a:r>
              </a:p>
              <a:p>
                <a:r>
                  <a:rPr lang="en-US" dirty="0" smtClean="0"/>
                  <a:t>Noise margins measure compatibility: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𝑁𝑀</m:t>
                        </m:r>
                      </m:e>
                      <m:sub>
                        <m:r>
                          <a:rPr lang="en-US" i="1"/>
                          <m:t>𝐻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𝑂𝐻</m:t>
                        </m:r>
                      </m:sub>
                    </m:sSub>
                    <m:r>
                      <a:rPr lang="en-US" i="1"/>
                      <m:t>−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𝐼𝐻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𝑁𝑀</m:t>
                        </m:r>
                      </m:e>
                      <m:sub>
                        <m:r>
                          <a:rPr lang="en-US" i="1"/>
                          <m:t>𝐿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𝐼𝐿</m:t>
                        </m:r>
                      </m:sub>
                    </m:sSub>
                    <m:r>
                      <a:rPr lang="en-US" i="1"/>
                      <m:t>−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𝑂𝐿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Isosceles Triangle 5"/>
          <p:cNvSpPr/>
          <p:nvPr/>
        </p:nvSpPr>
        <p:spPr>
          <a:xfrm rot="5400000">
            <a:off x="6711490" y="2738292"/>
            <a:ext cx="1264840" cy="1462883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075352" y="3353832"/>
            <a:ext cx="231801" cy="23180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5400000">
            <a:off x="9683290" y="2738294"/>
            <a:ext cx="1264840" cy="1462883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047152" y="3353834"/>
            <a:ext cx="231801" cy="23180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7" idx="6"/>
            <a:endCxn id="8" idx="3"/>
          </p:cNvCxnSpPr>
          <p:nvPr/>
        </p:nvCxnSpPr>
        <p:spPr>
          <a:xfrm>
            <a:off x="8307153" y="3469733"/>
            <a:ext cx="1277116" cy="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07153" y="2747433"/>
            <a:ext cx="99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OH</a:t>
            </a:r>
            <a:r>
              <a:rPr lang="en-US" dirty="0" smtClean="0"/>
              <a:t> &gt; V</a:t>
            </a:r>
            <a:r>
              <a:rPr lang="en-US" baseline="-25000" dirty="0" smtClean="0"/>
              <a:t>IH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8307153" y="3917489"/>
            <a:ext cx="935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OL</a:t>
            </a:r>
            <a:r>
              <a:rPr lang="en-US" dirty="0" smtClean="0"/>
              <a:t> &lt; V</a:t>
            </a:r>
            <a:r>
              <a:rPr lang="en-US" baseline="-25000" dirty="0" smtClean="0"/>
              <a:t>IL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8385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margins and device characteristics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If </a:t>
                </a:r>
                <a:r>
                  <a:rPr lang="en-US" dirty="0" err="1" smtClean="0"/>
                  <a:t>transconductances</a:t>
                </a:r>
                <a:r>
                  <a:rPr lang="en-US" dirty="0" smtClean="0"/>
                  <a:t> are equal: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𝑁𝑀</m:t>
                        </m:r>
                      </m:e>
                      <m:sub>
                        <m:r>
                          <a:rPr lang="en-US" i="1"/>
                          <m:t>𝐿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3</m:t>
                        </m:r>
                      </m:num>
                      <m:den>
                        <m:r>
                          <a:rPr lang="en-US" i="1"/>
                          <m:t>8</m:t>
                        </m:r>
                      </m:den>
                    </m:f>
                    <m:d>
                      <m:dPr>
                        <m:ctrlPr>
                          <a:rPr lang="en-US" i="1"/>
                        </m:ctrlPr>
                      </m:d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𝐷𝐷</m:t>
                            </m:r>
                          </m:sub>
                        </m:sSub>
                        <m:r>
                          <a:rPr lang="en-US" i="1"/>
                          <m:t>+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𝑡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𝑝</m:t>
                            </m:r>
                          </m:sub>
                        </m:sSub>
                        <m:r>
                          <a:rPr lang="en-US" i="1"/>
                          <m:t>−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𝑡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Increasing threshold voltage improves noise margins.</a:t>
                </a:r>
                <a:endParaRPr lang="en-US" dirty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59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voltage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/>
                  <a:t>Middle voltage V</a:t>
                </a:r>
                <a:r>
                  <a:rPr lang="en-US" baseline="-25000" dirty="0" smtClean="0"/>
                  <a:t>M</a:t>
                </a:r>
                <a:r>
                  <a:rPr lang="en-US" dirty="0" smtClean="0"/>
                  <a:t> is a useful analysis tool.</a:t>
                </a:r>
              </a:p>
              <a:p>
                <a:r>
                  <a:rPr lang="en-US" dirty="0" smtClean="0"/>
                  <a:t>Transistor gates are connected: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𝑔𝑠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𝑛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𝐷𝐷</m:t>
                            </m:r>
                          </m:sub>
                        </m:sSub>
                        <m:r>
                          <a:rPr lang="en-US" i="1"/>
                          <m:t>+</m:t>
                        </m:r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𝑔𝑠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𝑝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Drain currents equal: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𝐼</m:t>
                        </m:r>
                      </m:e>
                      <m:sub>
                        <m:r>
                          <a:rPr lang="en-US" i="1"/>
                          <m:t>𝑑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𝑛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𝐼</m:t>
                        </m:r>
                      </m:e>
                      <m:sub>
                        <m:r>
                          <a:rPr lang="en-US" i="1"/>
                          <m:t>𝑑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𝑝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Sum of drain/source voltages: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𝐷𝐷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𝑑𝑠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𝑝</m:t>
                        </m:r>
                      </m:sub>
                    </m:sSub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𝑑𝑠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𝑛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Saturation drain currents: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𝛽</m:t>
                        </m:r>
                      </m:e>
                      <m:sub>
                        <m:r>
                          <a:rPr lang="en-US" i="1"/>
                          <m:t>𝑛</m:t>
                        </m:r>
                      </m:sub>
                    </m:sSub>
                    <m:sSup>
                      <m:sSupPr>
                        <m:ctrlPr>
                          <a:rPr lang="en-US" i="1"/>
                        </m:ctrlPr>
                      </m:sSupPr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𝑉</m:t>
                                </m:r>
                              </m:e>
                              <m:sub>
                                <m:r>
                                  <a:rPr lang="en-US" i="1"/>
                                  <m:t>𝑀</m:t>
                                </m:r>
                              </m:sub>
                            </m:sSub>
                            <m:r>
                              <a:rPr lang="en-US" i="1"/>
                              <m:t>−</m:t>
                            </m:r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𝑉</m:t>
                                </m:r>
                              </m:e>
                              <m:sub>
                                <m:r>
                                  <a:rPr lang="en-US" i="1"/>
                                  <m:t>𝑡𝑛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/>
                          <m:t>2</m:t>
                        </m:r>
                      </m:sup>
                    </m:sSup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𝛽</m:t>
                        </m:r>
                      </m:e>
                      <m:sub>
                        <m:r>
                          <a:rPr lang="en-US" i="1"/>
                          <m:t>𝑝</m:t>
                        </m:r>
                      </m:sub>
                    </m:sSub>
                    <m:sSup>
                      <m:sSupPr>
                        <m:ctrlPr>
                          <a:rPr lang="en-US" i="1"/>
                        </m:ctrlPr>
                      </m:sSupPr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𝐷𝐷</m:t>
                                    </m:r>
                                  </m:sub>
                                </m:sSub>
                                <m:r>
                                  <a:rPr lang="en-US" i="1"/>
                                  <m:t>−</m:t>
                                </m:r>
                                <m:r>
                                  <a:rPr lang="en-US" i="1"/>
                                  <m:t>𝑉</m:t>
                                </m:r>
                              </m:e>
                              <m:sub>
                                <m:r>
                                  <a:rPr lang="en-US" i="1"/>
                                  <m:t>𝑀</m:t>
                                </m:r>
                              </m:sub>
                            </m:sSub>
                            <m:r>
                              <a:rPr lang="en-US" i="1"/>
                              <m:t>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𝑡𝑝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US" i="1"/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Middle voltage: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𝑉</m:t>
                        </m:r>
                      </m:e>
                      <m:sub>
                        <m:r>
                          <a:rPr lang="en-US" i="1"/>
                          <m:t>𝑀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/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𝑝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𝐷𝐷</m:t>
                                    </m:r>
                                  </m:sub>
                                </m:sSub>
                                <m:r>
                                  <a:rPr lang="en-US" i="1"/>
                                  <m:t>−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i="1"/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/>
                                        </m:ctrlPr>
                                      </m:sSubPr>
                                      <m:e>
                                        <m:r>
                                          <a:rPr lang="en-US" i="1"/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/>
                                          <m:t>𝑡𝑝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  <m:r>
                              <a:rPr lang="en-US" i="1"/>
                              <m:t>+</m:t>
                            </m:r>
                            <m:r>
                              <a:rPr lang="en-US" i="1"/>
                              <m:t>𝑉</m:t>
                            </m:r>
                          </m:e>
                          <m:sub>
                            <m:r>
                              <a:rPr lang="en-US" i="1"/>
                              <m:t>𝑡𝑛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i="1"/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𝑝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824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350" y="2105819"/>
            <a:ext cx="43053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CMOS inverter</a:t>
            </a:r>
          </a:p>
          <a:p>
            <a:r>
              <a:rPr lang="en-US" dirty="0" smtClean="0"/>
              <a:t>Static gate characteristics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2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Performance---speed.</a:t>
            </a:r>
          </a:p>
          <a:p>
            <a:r>
              <a:rPr lang="en-US" dirty="0" smtClean="0"/>
              <a:t>Energy and power.</a:t>
            </a:r>
          </a:p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Complementary MOS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Circuits make use of both n-type and p-type transistors.</a:t>
            </a:r>
          </a:p>
          <a:p>
            <a:r>
              <a:rPr lang="en-US" dirty="0" smtClean="0"/>
              <a:t>Twin-tub process---each type of transistor is built in a tub with the proper doping.</a:t>
            </a:r>
          </a:p>
          <a:p>
            <a:pPr lvl="1"/>
            <a:r>
              <a:rPr lang="en-US" dirty="0" smtClean="0"/>
              <a:t>Connections between the tubs must be made with metal wires.</a:t>
            </a:r>
          </a:p>
          <a:p>
            <a:pPr lvl="1"/>
            <a:r>
              <a:rPr lang="en-US" dirty="0" smtClean="0"/>
              <a:t>Tubs must be connected to proper power supply terminal for biasing.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255933" y="3236384"/>
            <a:ext cx="1828800" cy="6858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n-type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84733" y="3236384"/>
            <a:ext cx="1828800" cy="685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-type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89333" y="2855384"/>
            <a:ext cx="762000" cy="2286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541933" y="2855384"/>
            <a:ext cx="762000" cy="2286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22633" y="3236384"/>
            <a:ext cx="266700" cy="228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551333" y="3236384"/>
            <a:ext cx="266700" cy="228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275233" y="3229739"/>
            <a:ext cx="266700" cy="2286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303933" y="3236384"/>
            <a:ext cx="266700" cy="2286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CMOS inverter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Static CMOS composed of pullup and pulldown networks.</a:t>
            </a:r>
          </a:p>
          <a:p>
            <a:pPr lvl="1"/>
            <a:r>
              <a:rPr lang="en-US" dirty="0" smtClean="0"/>
              <a:t>Pulldown is n-type.</a:t>
            </a:r>
          </a:p>
          <a:p>
            <a:pPr lvl="1"/>
            <a:r>
              <a:rPr lang="en-US" dirty="0" smtClean="0"/>
              <a:t>Pullup is p-type.</a:t>
            </a:r>
          </a:p>
          <a:p>
            <a:r>
              <a:rPr lang="en-US" dirty="0" smtClean="0"/>
              <a:t>Operation:</a:t>
            </a:r>
          </a:p>
          <a:p>
            <a:pPr lvl="1"/>
            <a:r>
              <a:rPr lang="en-US" dirty="0" smtClean="0"/>
              <a:t>Input at ground---p-type transistor on, output connected to V</a:t>
            </a:r>
            <a:r>
              <a:rPr lang="en-US" baseline="-25000" dirty="0" smtClean="0"/>
              <a:t>DD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Input at </a:t>
            </a:r>
            <a:r>
              <a:rPr lang="en-US" dirty="0"/>
              <a:t>V</a:t>
            </a:r>
            <a:r>
              <a:rPr lang="en-US" baseline="-25000" dirty="0"/>
              <a:t>DD </a:t>
            </a:r>
            <a:r>
              <a:rPr lang="en-US" dirty="0" smtClean="0"/>
              <a:t>---n-type transistor is on, output connected to ground.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073900" y="2169850"/>
            <a:ext cx="1197429" cy="745066"/>
            <a:chOff x="5442857" y="2056190"/>
            <a:chExt cx="1197429" cy="74506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5987143" y="2056190"/>
              <a:ext cx="6531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987143" y="2801256"/>
              <a:ext cx="6531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987143" y="2056190"/>
              <a:ext cx="0" cy="708781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781524" y="2056190"/>
              <a:ext cx="0" cy="745066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442857" y="2443238"/>
              <a:ext cx="338667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7073900" y="3773679"/>
            <a:ext cx="1197429" cy="745066"/>
            <a:chOff x="5442857" y="2056190"/>
            <a:chExt cx="1197429" cy="745066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987143" y="2056190"/>
              <a:ext cx="6531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987143" y="2801256"/>
              <a:ext cx="65314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987143" y="2056190"/>
              <a:ext cx="0" cy="708781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781524" y="2056190"/>
              <a:ext cx="0" cy="745066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442857" y="2443238"/>
              <a:ext cx="338667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cxnSp>
        <p:nvCxnSpPr>
          <p:cNvPr id="18" name="Straight Connector 17"/>
          <p:cNvCxnSpPr/>
          <p:nvPr/>
        </p:nvCxnSpPr>
        <p:spPr>
          <a:xfrm>
            <a:off x="8271329" y="2914916"/>
            <a:ext cx="0" cy="858763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271329" y="1637660"/>
            <a:ext cx="0" cy="53219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271329" y="4518745"/>
            <a:ext cx="0" cy="771677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073900" y="2556898"/>
            <a:ext cx="0" cy="1603829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84043" y="3294707"/>
            <a:ext cx="489857" cy="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3" name="TextBox 22"/>
          <p:cNvSpPr txBox="1"/>
          <p:nvPr/>
        </p:nvSpPr>
        <p:spPr>
          <a:xfrm>
            <a:off x="8410424" y="14058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4" name="Isosceles Triangle 23"/>
          <p:cNvSpPr/>
          <p:nvPr/>
        </p:nvSpPr>
        <p:spPr>
          <a:xfrm flipV="1">
            <a:off x="8040370" y="5290422"/>
            <a:ext cx="461918" cy="33866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182758" y="2441993"/>
            <a:ext cx="229809" cy="22980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/>
          <p:cNvSpPr/>
          <p:nvPr/>
        </p:nvSpPr>
        <p:spPr>
          <a:xfrm rot="5400000">
            <a:off x="9409048" y="2614547"/>
            <a:ext cx="1264840" cy="1462883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0772910" y="3230087"/>
            <a:ext cx="231801" cy="23180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2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Voltages and logic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Each logic level is represented by a range of voltages.</a:t>
            </a:r>
          </a:p>
          <a:p>
            <a:r>
              <a:rPr lang="en-US" dirty="0" smtClean="0"/>
              <a:t>Unknown value X represents intermediate region between logic 0 and logic 1.</a:t>
            </a:r>
          </a:p>
          <a:p>
            <a:pPr lvl="1"/>
            <a:r>
              <a:rPr lang="en-US" dirty="0" smtClean="0"/>
              <a:t>Separating 0 and 1 regions is important to reliability.</a:t>
            </a:r>
          </a:p>
          <a:p>
            <a:r>
              <a:rPr lang="en-US" dirty="0" smtClean="0"/>
              <a:t>X is very different from logic don’t-care:</a:t>
            </a:r>
          </a:p>
          <a:p>
            <a:pPr lvl="1"/>
            <a:r>
              <a:rPr lang="en-US" dirty="0" smtClean="0"/>
              <a:t>Input don’t-cares are shorthand.</a:t>
            </a:r>
          </a:p>
          <a:p>
            <a:pPr lvl="1"/>
            <a:r>
              <a:rPr lang="en-US" dirty="0" smtClean="0"/>
              <a:t>Output don’t-cares are incomplete specification.</a:t>
            </a:r>
          </a:p>
          <a:p>
            <a:pPr lvl="1"/>
            <a:r>
              <a:rPr lang="en-US" dirty="0" smtClean="0"/>
              <a:t>X is a distinct logic value.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441132" y="2582625"/>
            <a:ext cx="0" cy="2286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212532" y="4868625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201326" y="2811225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96059" y="2626559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7745495" y="4683959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468026" y="3420825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468026" y="4182825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696626" y="3236159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H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8696626" y="3998159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L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8682358" y="2931359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logic 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682357" y="438542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logic 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682358" y="3599195"/>
            <a:ext cx="137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nknown (X)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70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waveforms and logic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Voltage waveforms can be mapped onto logic levels.</a:t>
            </a:r>
          </a:p>
          <a:p>
            <a:r>
              <a:rPr lang="en-US" dirty="0" smtClean="0"/>
              <a:t>Time intervals for each logic level are determined by waveform and logic level definitions.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997775" y="3095021"/>
            <a:ext cx="0" cy="2286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769175" y="5381021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757969" y="3323621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52702" y="313895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6302138" y="5196355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752067" y="3933221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752067" y="4695221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23907" y="3748555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H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6355283" y="450248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L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7125573" y="31335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06200" y="31389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24482" y="3133583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024669" y="5381021"/>
            <a:ext cx="4329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515600" y="5750388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7037294" y="3370259"/>
            <a:ext cx="4043082" cy="1927411"/>
          </a:xfrm>
          <a:custGeom>
            <a:avLst/>
            <a:gdLst>
              <a:gd name="connsiteX0" fmla="*/ 0 w 4043082"/>
              <a:gd name="connsiteY0" fmla="*/ 0 h 1927411"/>
              <a:gd name="connsiteX1" fmla="*/ 573741 w 4043082"/>
              <a:gd name="connsiteY1" fmla="*/ 762000 h 1927411"/>
              <a:gd name="connsiteX2" fmla="*/ 1452282 w 4043082"/>
              <a:gd name="connsiteY2" fmla="*/ 1506070 h 1927411"/>
              <a:gd name="connsiteX3" fmla="*/ 2832847 w 4043082"/>
              <a:gd name="connsiteY3" fmla="*/ 1846729 h 1927411"/>
              <a:gd name="connsiteX4" fmla="*/ 4043082 w 4043082"/>
              <a:gd name="connsiteY4" fmla="*/ 1927411 h 192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3082" h="1927411">
                <a:moveTo>
                  <a:pt x="0" y="0"/>
                </a:moveTo>
                <a:cubicBezTo>
                  <a:pt x="165847" y="255494"/>
                  <a:pt x="331694" y="510988"/>
                  <a:pt x="573741" y="762000"/>
                </a:cubicBezTo>
                <a:cubicBezTo>
                  <a:pt x="815788" y="1013012"/>
                  <a:pt x="1075764" y="1325282"/>
                  <a:pt x="1452282" y="1506070"/>
                </a:cubicBezTo>
                <a:cubicBezTo>
                  <a:pt x="1828800" y="1686858"/>
                  <a:pt x="2401047" y="1776506"/>
                  <a:pt x="2832847" y="1846729"/>
                </a:cubicBezTo>
                <a:cubicBezTo>
                  <a:pt x="3264647" y="1916952"/>
                  <a:pt x="3653864" y="1922181"/>
                  <a:pt x="4043082" y="1927411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6997775" y="3940372"/>
            <a:ext cx="4132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48280" y="4695221"/>
            <a:ext cx="413209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427259" y="3323621"/>
            <a:ext cx="0" cy="20574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193846" y="3323621"/>
            <a:ext cx="0" cy="20574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284324" y="553701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8023767" y="5535105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/>
              <a:t>0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024669" y="2337416"/>
            <a:ext cx="432913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515600" y="2706783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284324" y="249340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8023767" y="249794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/>
              <a:t>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113427" y="18256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624482" y="183499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306200" y="18349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5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Gate transfer curve is a static characteristic---no time involved.</a:t>
            </a:r>
          </a:p>
          <a:p>
            <a:pPr lvl="1"/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r>
              <a:rPr lang="en-US" dirty="0" smtClean="0"/>
              <a:t> on x axis,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r>
              <a:rPr lang="en-US" dirty="0" smtClean="0"/>
              <a:t> on y axis.</a:t>
            </a:r>
          </a:p>
          <a:p>
            <a:r>
              <a:rPr lang="en-US" dirty="0" smtClean="0"/>
              <a:t>Operating regions:</a:t>
            </a:r>
          </a:p>
          <a:p>
            <a:pPr lvl="1"/>
            <a:r>
              <a:rPr lang="en-US" dirty="0" smtClean="0"/>
              <a:t>Low </a:t>
            </a:r>
            <a:r>
              <a:rPr lang="en-US" dirty="0"/>
              <a:t>V</a:t>
            </a:r>
            <a:r>
              <a:rPr lang="en-US" baseline="-25000" dirty="0"/>
              <a:t>in</a:t>
            </a:r>
            <a:r>
              <a:rPr lang="en-US" dirty="0" smtClean="0"/>
              <a:t>, p-type saturated, n-type off or linear.</a:t>
            </a:r>
          </a:p>
          <a:p>
            <a:pPr lvl="1"/>
            <a:r>
              <a:rPr lang="en-US" dirty="0" smtClean="0"/>
              <a:t>Midrange, both transistors saturated.</a:t>
            </a:r>
          </a:p>
          <a:p>
            <a:pPr lvl="1"/>
            <a:r>
              <a:rPr lang="en-US" dirty="0" smtClean="0"/>
              <a:t>High </a:t>
            </a:r>
            <a:r>
              <a:rPr lang="en-US" dirty="0"/>
              <a:t>V</a:t>
            </a:r>
            <a:r>
              <a:rPr lang="en-US" baseline="-25000" dirty="0"/>
              <a:t>in</a:t>
            </a:r>
            <a:r>
              <a:rPr lang="en-US" dirty="0" smtClean="0"/>
              <a:t>, p-type linear or off, n-type saturated.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497732" y="4869213"/>
            <a:ext cx="3352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7488767" y="1906378"/>
            <a:ext cx="0" cy="2971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71748" y="2668378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9432886" y="495437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sp>
        <p:nvSpPr>
          <p:cNvPr id="10" name="Freeform 9"/>
          <p:cNvSpPr/>
          <p:nvPr/>
        </p:nvSpPr>
        <p:spPr>
          <a:xfrm>
            <a:off x="9774768" y="4503684"/>
            <a:ext cx="564776" cy="365530"/>
          </a:xfrm>
          <a:custGeom>
            <a:avLst/>
            <a:gdLst>
              <a:gd name="connsiteX0" fmla="*/ 0 w 475129"/>
              <a:gd name="connsiteY0" fmla="*/ 0 h 224117"/>
              <a:gd name="connsiteX1" fmla="*/ 179294 w 475129"/>
              <a:gd name="connsiteY1" fmla="*/ 161364 h 224117"/>
              <a:gd name="connsiteX2" fmla="*/ 475129 w 475129"/>
              <a:gd name="connsiteY2" fmla="*/ 224117 h 22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5129" h="224117">
                <a:moveTo>
                  <a:pt x="0" y="0"/>
                </a:moveTo>
                <a:cubicBezTo>
                  <a:pt x="50053" y="62005"/>
                  <a:pt x="100106" y="124011"/>
                  <a:pt x="179294" y="161364"/>
                </a:cubicBezTo>
                <a:cubicBezTo>
                  <a:pt x="258482" y="198717"/>
                  <a:pt x="366805" y="211417"/>
                  <a:pt x="475129" y="224117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303935" y="4869213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260167" y="2207535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38470" y="2022869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6836898" y="4684547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7383432" y="4992478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10422467" y="4992478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03935" y="5139044"/>
            <a:ext cx="455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SS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0284133" y="513629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endParaRPr lang="en-US" baseline="-250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8417806" y="2645076"/>
            <a:ext cx="1356961" cy="18586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17806" y="1690688"/>
            <a:ext cx="1306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saturated,</a:t>
            </a:r>
          </a:p>
          <a:p>
            <a:r>
              <a:rPr lang="en-US" dirty="0" smtClean="0"/>
              <a:t>n linear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764550" y="4110823"/>
            <a:ext cx="1306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 saturated,</a:t>
            </a:r>
          </a:p>
          <a:p>
            <a:r>
              <a:rPr lang="en-US" dirty="0" smtClean="0"/>
              <a:t>p linear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213584" y="2775903"/>
            <a:ext cx="1575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saturated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8589450" y="2287797"/>
            <a:ext cx="270917" cy="3043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1" idx="3"/>
          </p:cNvCxnSpPr>
          <p:nvPr/>
        </p:nvCxnSpPr>
        <p:spPr>
          <a:xfrm>
            <a:off x="9071062" y="4433989"/>
            <a:ext cx="533537" cy="1393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2" idx="2"/>
          </p:cNvCxnSpPr>
          <p:nvPr/>
        </p:nvCxnSpPr>
        <p:spPr>
          <a:xfrm flipH="1">
            <a:off x="9356007" y="3145235"/>
            <a:ext cx="645485" cy="3734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7488767" y="2198570"/>
            <a:ext cx="932329" cy="456361"/>
          </a:xfrm>
          <a:custGeom>
            <a:avLst/>
            <a:gdLst>
              <a:gd name="connsiteX0" fmla="*/ 0 w 932329"/>
              <a:gd name="connsiteY0" fmla="*/ 8126 h 456361"/>
              <a:gd name="connsiteX1" fmla="*/ 313765 w 932329"/>
              <a:gd name="connsiteY1" fmla="*/ 17090 h 456361"/>
              <a:gd name="connsiteX2" fmla="*/ 690282 w 932329"/>
              <a:gd name="connsiteY2" fmla="*/ 160526 h 456361"/>
              <a:gd name="connsiteX3" fmla="*/ 869576 w 932329"/>
              <a:gd name="connsiteY3" fmla="*/ 321890 h 456361"/>
              <a:gd name="connsiteX4" fmla="*/ 932329 w 932329"/>
              <a:gd name="connsiteY4" fmla="*/ 456361 h 456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2329" h="456361">
                <a:moveTo>
                  <a:pt x="0" y="8126"/>
                </a:moveTo>
                <a:cubicBezTo>
                  <a:pt x="99359" y="-92"/>
                  <a:pt x="198718" y="-8310"/>
                  <a:pt x="313765" y="17090"/>
                </a:cubicBezTo>
                <a:cubicBezTo>
                  <a:pt x="428812" y="42490"/>
                  <a:pt x="597647" y="109726"/>
                  <a:pt x="690282" y="160526"/>
                </a:cubicBezTo>
                <a:cubicBezTo>
                  <a:pt x="782917" y="211326"/>
                  <a:pt x="829235" y="272584"/>
                  <a:pt x="869576" y="321890"/>
                </a:cubicBezTo>
                <a:cubicBezTo>
                  <a:pt x="909917" y="371196"/>
                  <a:pt x="921123" y="413778"/>
                  <a:pt x="932329" y="456361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5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curve and transistor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Transfer curve depends on transistor W/Ls.</a:t>
            </a:r>
          </a:p>
          <a:p>
            <a:r>
              <a:rPr lang="en-US" dirty="0" smtClean="0"/>
              <a:t>Equal-sized transistors give a weak pullup.</a:t>
            </a:r>
          </a:p>
          <a:p>
            <a:r>
              <a:rPr lang="en-US" dirty="0" smtClean="0"/>
              <a:t>Equal-be3ta transistors give equal pullup, pulldown currents, moves transfer curve to right.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86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604</Words>
  <Application>Microsoft Office PowerPoint</Application>
  <PresentationFormat>Widescreen</PresentationFormat>
  <Paragraphs>141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The CMOS inverter and static characteristics</vt:lpstr>
      <vt:lpstr>Topics</vt:lpstr>
      <vt:lpstr>Physical properties</vt:lpstr>
      <vt:lpstr>Complementary MOS</vt:lpstr>
      <vt:lpstr>Static CMOS inverter</vt:lpstr>
      <vt:lpstr>Voltages and logic levels</vt:lpstr>
      <vt:lpstr>Voltage waveforms and logic levels</vt:lpstr>
      <vt:lpstr>Transfer curves</vt:lpstr>
      <vt:lpstr>Transfer curve and transistor sizes</vt:lpstr>
      <vt:lpstr>Transfer curve and logic levels</vt:lpstr>
      <vt:lpstr>Logic level compatibility</vt:lpstr>
      <vt:lpstr>Noise margins and device characteristics</vt:lpstr>
      <vt:lpstr>Middle voltage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14</cp:revision>
  <dcterms:created xsi:type="dcterms:W3CDTF">2016-05-14T01:06:14Z</dcterms:created>
  <dcterms:modified xsi:type="dcterms:W3CDTF">2016-05-25T22:37:04Z</dcterms:modified>
</cp:coreProperties>
</file>